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 id="2147483670" r:id="rId2"/>
  </p:sldMasterIdLst>
  <p:notesMasterIdLst>
    <p:notesMasterId r:id="rId24"/>
  </p:notesMasterIdLst>
  <p:handoutMasterIdLst>
    <p:handoutMasterId r:id="rId25"/>
  </p:handoutMasterIdLst>
  <p:sldIdLst>
    <p:sldId id="256" r:id="rId3"/>
    <p:sldId id="257" r:id="rId4"/>
    <p:sldId id="258" r:id="rId5"/>
    <p:sldId id="278" r:id="rId6"/>
    <p:sldId id="279"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80" r:id="rId21"/>
    <p:sldId id="276" r:id="rId22"/>
    <p:sldId id="277" r:id="rId23"/>
  </p:sldIdLst>
  <p:sldSz cx="9144000" cy="6858000" type="screen4x3"/>
  <p:notesSz cx="6735763" cy="9866313"/>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07" d="100"/>
          <a:sy n="107" d="100"/>
        </p:scale>
        <p:origin x="10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09/02/2023</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09/02/2023</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19</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FA83DE-E935-4543-957F-BCE2E348F165}" type="slidenum">
              <a:rPr lang="fr-FR" smtClean="0"/>
              <a:t>‹N°›</a:t>
            </a:fld>
            <a:endParaRPr lang="fr-FR"/>
          </a:p>
        </p:txBody>
      </p:sp>
      <p:sp>
        <p:nvSpPr>
          <p:cNvPr id="7" name="Title 1"/>
          <p:cNvSpPr>
            <a:spLocks noGrp="1"/>
          </p:cNvSpPr>
          <p:nvPr>
            <p:ph type="title"/>
          </p:nvPr>
        </p:nvSpPr>
        <p:spPr>
          <a:xfrm>
            <a:off x="628650" y="1287599"/>
            <a:ext cx="7886700" cy="995915"/>
          </a:xfrm>
        </p:spPr>
        <p:txBody>
          <a:bodyPr/>
          <a:lstStyle/>
          <a:p>
            <a:r>
              <a:rPr 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rtlCol="0" anchor="ctr"/>
          <a:lstStyle>
            <a:lvl1pPr algn="l">
              <a:defRPr sz="1200" cap="all" baseline="0">
                <a:solidFill>
                  <a:srgbClr val="2D2D2D"/>
                </a:solidFill>
                <a:latin typeface="Montserrat" panose="02000505000000020004" pitchFamily="2" charset="0"/>
              </a:defRPr>
            </a:lvl1pPr>
          </a:lstStyle>
          <a:p>
            <a:endParaRPr 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rtlCol="0" anchor="ctr"/>
          <a:lstStyle>
            <a:lvl1pPr algn="r">
              <a:defRPr sz="1200" cap="all" baseline="0">
                <a:solidFill>
                  <a:srgbClr val="2D2D2D"/>
                </a:solidFill>
              </a:defRPr>
            </a:lvl1pPr>
          </a:lstStyle>
          <a:p>
            <a:fld id="{0EFA83DE-E935-4543-957F-BCE2E348F165}" type="slidenum">
              <a:rPr lang="fr-FR" smtClean="0"/>
              <a:pPr/>
              <a:t>‹N°›</a:t>
            </a:fld>
            <a:endParaRPr 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s&#233;curit&#233;-routi&#232;re.gouv.fr/" TargetMode="Externa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MAHE</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BE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444976" y="645699"/>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804562" y="2286028"/>
            <a:ext cx="3953543" cy="3936476"/>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804561" y="2673295"/>
            <a:ext cx="3953543" cy="3524042"/>
          </a:xfrm>
          <a:prstGeom prst="rect">
            <a:avLst/>
          </a:prstGeom>
          <a:noFill/>
        </p:spPr>
        <p:txBody>
          <a:bodyPr wrap="square" numCol="1" rtlCol="0">
            <a:spAutoFit/>
          </a:bodyPr>
          <a:lstStyle/>
          <a:p>
            <a:r>
              <a:rPr lang="fr-FR" altLang="fr-FR" sz="1100" b="1" dirty="0"/>
              <a:t>Épreuve hors circulation</a:t>
            </a:r>
          </a:p>
          <a:p>
            <a:r>
              <a:rPr lang="fr-FR" altLang="fr-FR" sz="1000" dirty="0"/>
              <a:t>Elle est composée de plusieurs exercices :</a:t>
            </a:r>
          </a:p>
          <a:p>
            <a:pPr marL="171450" indent="-171450">
              <a:buFont typeface="Arial" panose="020B0604020202020204" pitchFamily="34" charset="0"/>
              <a:buChar char="•"/>
            </a:pPr>
            <a:r>
              <a:rPr lang="fr-FR" altLang="fr-FR" sz="1000" dirty="0"/>
              <a:t>un test sur les vérifications courantes de sécurité,</a:t>
            </a:r>
          </a:p>
          <a:p>
            <a:pPr marL="171450" indent="-171450">
              <a:buFont typeface="Arial" panose="020B0604020202020204" pitchFamily="34" charset="0"/>
              <a:buChar char="•"/>
            </a:pPr>
            <a:r>
              <a:rPr lang="fr-FR" altLang="fr-FR" sz="1000" dirty="0"/>
              <a:t>l'attelage et le dételage d'un ensemble,</a:t>
            </a:r>
          </a:p>
          <a:p>
            <a:pPr marL="171450" indent="-171450">
              <a:buFont typeface="Arial" panose="020B0604020202020204" pitchFamily="34" charset="0"/>
              <a:buChar char="•"/>
            </a:pPr>
            <a:r>
              <a:rPr lang="fr-FR" altLang="fr-FR" sz="1000" dirty="0"/>
              <a:t>une interrogation orale pour vérifier vos connaissances des règles de sécurité,</a:t>
            </a:r>
          </a:p>
          <a:p>
            <a:pPr marL="171450" indent="-171450">
              <a:buFont typeface="Arial" panose="020B0604020202020204" pitchFamily="34" charset="0"/>
              <a:buChar char="•"/>
            </a:pPr>
            <a:r>
              <a:rPr lang="fr-FR" altLang="fr-FR" sz="1000" dirty="0"/>
              <a:t>un exercice de maniabilité pour s'assurer de votre aptitude à réaliser une manœuvre en marche arrière en décrivant une courbe.</a:t>
            </a:r>
          </a:p>
          <a:p>
            <a:pPr marL="171450" indent="-171450">
              <a:buFont typeface="Arial" panose="020B0604020202020204" pitchFamily="34" charset="0"/>
              <a:buChar char="•"/>
            </a:pPr>
            <a:endParaRPr lang="fr-FR" altLang="fr-FR" sz="1100" dirty="0"/>
          </a:p>
          <a:p>
            <a:r>
              <a:rPr lang="fr-FR" altLang="fr-FR" sz="1100" b="1" dirty="0"/>
              <a:t>Épreuve en circulation</a:t>
            </a:r>
          </a:p>
          <a:p>
            <a:r>
              <a:rPr lang="fr-FR" altLang="fr-FR" sz="1000" dirty="0"/>
              <a:t>L'épreuve se déroule sur des itinéraires variés.</a:t>
            </a:r>
          </a:p>
          <a:p>
            <a:r>
              <a:rPr lang="fr-FR" altLang="fr-FR" sz="1000" dirty="0"/>
              <a:t>Elle permet de vérifier que le candidat :</a:t>
            </a:r>
          </a:p>
          <a:p>
            <a:pPr marL="171450" indent="-171450">
              <a:buFont typeface="Arial" panose="020B0604020202020204" pitchFamily="34" charset="0"/>
              <a:buChar char="•"/>
            </a:pPr>
            <a:r>
              <a:rPr lang="fr-FR" altLang="fr-FR" sz="1000" dirty="0"/>
              <a:t>respecte le code de la route,</a:t>
            </a:r>
          </a:p>
          <a:p>
            <a:pPr marL="171450" indent="-171450">
              <a:buFont typeface="Arial" panose="020B0604020202020204" pitchFamily="34" charset="0"/>
              <a:buChar char="•"/>
            </a:pPr>
            <a:r>
              <a:rPr lang="fr-FR" altLang="fr-FR" sz="1000" dirty="0"/>
              <a:t>peut circuler en sécurité pour lui et les autres usagers de la route,</a:t>
            </a:r>
          </a:p>
          <a:p>
            <a:pPr marL="171450" indent="-171450">
              <a:buFont typeface="Arial" panose="020B0604020202020204" pitchFamily="34" charset="0"/>
              <a:buChar char="•"/>
            </a:pPr>
            <a:r>
              <a:rPr lang="fr-FR" altLang="fr-FR" sz="1000" dirty="0"/>
              <a:t>prend en compte les spécificités de la conduite d'un ensemble de véhicules,</a:t>
            </a:r>
          </a:p>
          <a:p>
            <a:pPr marL="171450" indent="-171450">
              <a:buFont typeface="Arial" panose="020B0604020202020204" pitchFamily="34" charset="0"/>
              <a:buChar char="•"/>
            </a:pPr>
            <a:r>
              <a:rPr lang="fr-FR" altLang="fr-FR" sz="1000" dirty="0"/>
              <a:t>maîtrise les commandes et la manipulation de son véhicule,</a:t>
            </a:r>
          </a:p>
          <a:p>
            <a:pPr marL="171450" indent="-171450">
              <a:buFont typeface="Arial" panose="020B0604020202020204" pitchFamily="34" charset="0"/>
              <a:buChar char="•"/>
            </a:pPr>
            <a:r>
              <a:rPr lang="fr-FR" altLang="fr-FR" sz="1000" dirty="0"/>
              <a:t>est suffisamment autonome dans la réalisation de son trajet.</a:t>
            </a:r>
          </a:p>
        </p:txBody>
      </p:sp>
      <p:sp>
        <p:nvSpPr>
          <p:cNvPr id="16" name="Rectangle 15">
            <a:extLst>
              <a:ext uri="{FF2B5EF4-FFF2-40B4-BE49-F238E27FC236}">
                <a16:creationId xmlns:a16="http://schemas.microsoft.com/office/drawing/2014/main" id="{93FCF262-7430-4764-A976-6E1525BA0EA7}"/>
              </a:ext>
            </a:extLst>
          </p:cNvPr>
          <p:cNvSpPr/>
          <p:nvPr/>
        </p:nvSpPr>
        <p:spPr>
          <a:xfrm>
            <a:off x="5897459" y="2286028"/>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985704"/>
            <a:ext cx="3953544" cy="3308598"/>
          </a:xfrm>
          <a:prstGeom prst="rect">
            <a:avLst/>
          </a:prstGeom>
          <a:noFill/>
        </p:spPr>
        <p:txBody>
          <a:bodyPr wrap="square" numCol="1" rtlCol="0">
            <a:spAutoFit/>
          </a:bodyPr>
          <a:lstStyle/>
          <a:p>
            <a:r>
              <a:rPr lang="fr-FR" altLang="fr-FR" sz="1100" dirty="0">
                <a:solidFill>
                  <a:schemeClr val="bg1"/>
                </a:solidFill>
              </a:rPr>
              <a:t>Pour la catégorie BE, l'examen doit permettre de contrôler l'acquisition des connaissances théoriques et pratiques nécessaires à la conduite d'un ensemble de véhicules de la catégorie BE en sécurité.</a:t>
            </a:r>
          </a:p>
          <a:p>
            <a:r>
              <a:rPr lang="fr-FR" altLang="fr-FR" sz="1100" dirty="0">
                <a:solidFill>
                  <a:schemeClr val="bg1"/>
                </a:solidFill>
              </a:rPr>
              <a:t>L'apprentissage des règles élémentaires de sécurité sera développé afin de traiter aussi bien la sécurité liée à l'ensemble en marche qu'à l'ensemble à l'arrêt (attelage, dételage, chargement, freinage, conditions de stabilité, déchargement...).</a:t>
            </a:r>
          </a:p>
          <a:p>
            <a:endParaRPr lang="fr-FR" altLang="fr-FR" sz="1100" dirty="0">
              <a:solidFill>
                <a:schemeClr val="bg1"/>
              </a:solidFill>
            </a:endParaRPr>
          </a:p>
          <a:p>
            <a:r>
              <a:rPr lang="fr-FR" altLang="fr-FR" sz="1100" dirty="0">
                <a:solidFill>
                  <a:schemeClr val="bg1"/>
                </a:solidFill>
              </a:rPr>
              <a:t>Après réussite au code, vous passez l'examen pratique comprend successivement:</a:t>
            </a:r>
          </a:p>
          <a:p>
            <a:pPr marL="171450" indent="-171450">
              <a:buFont typeface="Arial" panose="020B0604020202020204" pitchFamily="34" charset="0"/>
              <a:buChar char="•"/>
            </a:pPr>
            <a:r>
              <a:rPr lang="fr-FR" altLang="fr-FR" sz="1100" dirty="0">
                <a:solidFill>
                  <a:schemeClr val="bg1"/>
                </a:solidFill>
              </a:rPr>
              <a:t>une épreuve hors circulation (HC) d'admissibilité</a:t>
            </a:r>
          </a:p>
          <a:p>
            <a:pPr marL="171450" indent="-171450">
              <a:buFont typeface="Arial" panose="020B0604020202020204" pitchFamily="34" charset="0"/>
              <a:buChar char="•"/>
            </a:pPr>
            <a:r>
              <a:rPr lang="fr-FR" altLang="fr-FR" sz="1100" dirty="0">
                <a:solidFill>
                  <a:schemeClr val="bg1"/>
                </a:solidFill>
              </a:rPr>
              <a:t>et une épreuve en circulation (CIR).</a:t>
            </a:r>
          </a:p>
          <a:p>
            <a:pPr marL="171450" indent="-171450">
              <a:buFont typeface="Arial" panose="020B0604020202020204" pitchFamily="34" charset="0"/>
              <a:buChar char="•"/>
            </a:pPr>
            <a:r>
              <a:rPr lang="fr-FR" altLang="fr-FR" sz="1100" dirty="0">
                <a:solidFill>
                  <a:schemeClr val="bg1"/>
                </a:solidFill>
              </a:rPr>
              <a:t>La durée totale est de 60 minutes.</a:t>
            </a:r>
          </a:p>
          <a:p>
            <a:pPr marL="171450" indent="-171450">
              <a:buFont typeface="Arial" panose="020B0604020202020204" pitchFamily="34" charset="0"/>
              <a:buChar char="•"/>
            </a:pPr>
            <a:r>
              <a:rPr lang="fr-FR" altLang="fr-FR" sz="1100" dirty="0">
                <a:solidFill>
                  <a:schemeClr val="bg1"/>
                </a:solidFill>
              </a:rPr>
              <a:t>L'épreuve en circulation seule (en cas d'échec à l'épreuve CIR, le bénéfice de l'épreuve HC est conservé) est de 30 minutes.</a:t>
            </a:r>
          </a:p>
          <a:p>
            <a:endParaRPr lang="fr-FR" altLang="fr-FR" sz="1100" dirty="0">
              <a:solidFill>
                <a:schemeClr val="bg1"/>
              </a:solidFill>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4" name="Image 3">
            <a:extLst>
              <a:ext uri="{FF2B5EF4-FFF2-40B4-BE49-F238E27FC236}">
                <a16:creationId xmlns:a16="http://schemas.microsoft.com/office/drawing/2014/main" id="{D2AA38C0-CBC4-4577-989A-6792BC32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92" y="2241314"/>
            <a:ext cx="2295149" cy="676657"/>
          </a:xfrm>
          <a:prstGeom prst="rect">
            <a:avLst/>
          </a:prstGeom>
        </p:spPr>
      </p:pic>
    </p:spTree>
    <p:extLst>
      <p:ext uri="{BB962C8B-B14F-4D97-AF65-F5344CB8AC3E}">
        <p14:creationId xmlns:p14="http://schemas.microsoft.com/office/powerpoint/2010/main" val="181847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1857986"/>
            <a:ext cx="7885652" cy="437136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22539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38027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04671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045056"/>
            <a:ext cx="0" cy="39600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99881"/>
            <a:ext cx="5195670"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et aptitudes en terme de départ/arrêt, manipulation du volant, c</a:t>
            </a:r>
            <a:r>
              <a:rPr lang="fr-FR" altLang="fr-FR" sz="1200" dirty="0" err="1">
                <a:solidFill>
                  <a:prstClr val="black"/>
                </a:solidFill>
                <a:latin typeface="Century Gothic" panose="020B0502020202020204" pitchFamily="34" charset="0"/>
              </a:rPr>
              <a:t>ompréhension</a:t>
            </a:r>
            <a:r>
              <a:rPr lang="fr-FR" altLang="fr-FR" sz="1200" dirty="0">
                <a:solidFill>
                  <a:prstClr val="black"/>
                </a:solidFill>
                <a:latin typeface="Century Gothic" panose="020B0502020202020204" pitchFamily="34" charset="0"/>
              </a:rPr>
              <a:t>, mémoire, trajectoire, observation, regard, temps de réaction, perception et champs visuel, émotivité.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 (attitudes à l’égard de l’apprentissage et de la sécurité routière</a:t>
            </a:r>
            <a:r>
              <a:rPr lang="fr-FR" altLang="fr-FR" sz="1200" dirty="0">
                <a:solidFill>
                  <a:prstClr val="black"/>
                </a:solidFill>
                <a:latin typeface="Century Gothic" panose="020B0502020202020204" pitchFamily="34" charset="0"/>
              </a:rPr>
              <a:t>)</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ZoneTexte 19">
            <a:extLst>
              <a:ext uri="{FF2B5EF4-FFF2-40B4-BE49-F238E27FC236}">
                <a16:creationId xmlns:a16="http://schemas.microsoft.com/office/drawing/2014/main" id="{4D8F9512-0D78-4B93-84CB-A8CA63C7EA1D}"/>
              </a:ext>
            </a:extLst>
          </p:cNvPr>
          <p:cNvSpPr txBox="1"/>
          <p:nvPr/>
        </p:nvSpPr>
        <p:spPr>
          <a:xfrm>
            <a:off x="4252763" y="3570278"/>
            <a:ext cx="3066190" cy="461665"/>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réalisée sur rendez-vous</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419168"/>
            <a:ext cx="732917" cy="732332"/>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31672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38561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56089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33786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Entre 45 min et 1h00</a:t>
            </a:r>
          </a:p>
        </p:txBody>
      </p:sp>
      <p:sp>
        <p:nvSpPr>
          <p:cNvPr id="31" name="ZoneTexte 30">
            <a:extLst>
              <a:ext uri="{FF2B5EF4-FFF2-40B4-BE49-F238E27FC236}">
                <a16:creationId xmlns:a16="http://schemas.microsoft.com/office/drawing/2014/main" id="{D0C19008-7AA4-4623-8D02-0E973CE8FD4D}"/>
              </a:ext>
            </a:extLst>
          </p:cNvPr>
          <p:cNvSpPr txBox="1"/>
          <p:nvPr/>
        </p:nvSpPr>
        <p:spPr>
          <a:xfrm>
            <a:off x="1602297" y="45702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6" name="ZoneTexte 15">
            <a:extLst>
              <a:ext uri="{FF2B5EF4-FFF2-40B4-BE49-F238E27FC236}">
                <a16:creationId xmlns:a16="http://schemas.microsoft.com/office/drawing/2014/main" id="{5B6F28C6-A14F-456B-B8E0-251F0890ACE6}"/>
              </a:ext>
            </a:extLst>
          </p:cNvPr>
          <p:cNvSpPr txBox="1"/>
          <p:nvPr/>
        </p:nvSpPr>
        <p:spPr>
          <a:xfrm>
            <a:off x="6841221" y="6489942"/>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419972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defTabSz="342900"/>
            <a:r>
              <a:rPr lang="fr-FR" altLang="fr-FR" dirty="0">
                <a:solidFill>
                  <a:srgbClr val="D0363B"/>
                </a:solidFill>
                <a:latin typeface="Century Gothic" panose="020B0502020202020204" pitchFamily="34" charset="0"/>
              </a:rPr>
              <a:t>NOM DU CER</a:t>
            </a:r>
          </a:p>
          <a:p>
            <a:pPr defTabSz="342900"/>
            <a:r>
              <a:rPr lang="fr-FR" altLang="fr-FR" sz="1350" dirty="0">
                <a:solidFill>
                  <a:prstClr val="black"/>
                </a:solidFill>
                <a:latin typeface="Century Gothic" panose="020B0502020202020204" pitchFamily="34" charset="0"/>
              </a:rPr>
              <a:t>ADRESSE</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3007454" cy="1096006"/>
          </a:xfrm>
          <a:prstGeom prst="rect">
            <a:avLst/>
          </a:prstGeom>
          <a:noFill/>
        </p:spPr>
        <p:txBody>
          <a:bodyPr wrap="square" numCol="1" rtlCol="0">
            <a:spAutoFit/>
          </a:bodyPr>
          <a:lstStyle/>
          <a:p>
            <a:pPr defTabSz="342900">
              <a:lnSpc>
                <a:spcPct val="150000"/>
              </a:lnSpc>
            </a:pP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18h00 – 18h30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18h00 – 18h30 – 19h00</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11h30 – 12h00 – 12h30</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9" name="ZoneTexte 58">
            <a:extLst>
              <a:ext uri="{FF2B5EF4-FFF2-40B4-BE49-F238E27FC236}">
                <a16:creationId xmlns:a16="http://schemas.microsoft.com/office/drawing/2014/main" id="{EC26C872-628E-47D2-B1BD-F86E3A07D092}"/>
              </a:ext>
            </a:extLst>
          </p:cNvPr>
          <p:cNvSpPr txBox="1"/>
          <p:nvPr/>
        </p:nvSpPr>
        <p:spPr>
          <a:xfrm>
            <a:off x="1196024" y="28616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9h00 – 13h00       14h00 – 18h00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9h00 – 13h00       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9h00 – 13h00       14h00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9h00 – 13h00        14h00 – 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9h00 – 13h00       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8h00 – 13h00       14h00 – 17h00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168931" y="3501613"/>
            <a:ext cx="2600420" cy="611258"/>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12h00 </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20" name="ZoneTexte 19">
            <a:extLst>
              <a:ext uri="{FF2B5EF4-FFF2-40B4-BE49-F238E27FC236}">
                <a16:creationId xmlns:a16="http://schemas.microsoft.com/office/drawing/2014/main" id="{EC26C872-628E-47D2-B1BD-F86E3A07D092}"/>
              </a:ext>
            </a:extLst>
          </p:cNvPr>
          <p:cNvSpPr txBox="1"/>
          <p:nvPr/>
        </p:nvSpPr>
        <p:spPr>
          <a:xfrm>
            <a:off x="4095930" y="2846911"/>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en présentiel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Tree>
    <p:extLst>
      <p:ext uri="{BB962C8B-B14F-4D97-AF65-F5344CB8AC3E}">
        <p14:creationId xmlns:p14="http://schemas.microsoft.com/office/powerpoint/2010/main" val="301054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9002" y="5306980"/>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70" y="5146646"/>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518247" y="6518517"/>
            <a:ext cx="2439316"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et 7.4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1753300" y="1247552"/>
            <a:ext cx="6610524" cy="289310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endParaRPr lang="fr-FR" altLang="fr-FR" dirty="0">
              <a:latin typeface="Century Gothic" panose="020B0502020202020204" pitchFamily="34" charset="0"/>
            </a:endParaRPr>
          </a:p>
          <a:p>
            <a:pPr marL="285750" indent="-285750">
              <a:buFontTx/>
              <a:buChar char="-"/>
            </a:pPr>
            <a:r>
              <a:rPr lang="fr-FR" altLang="fr-FR" sz="1600" dirty="0">
                <a:latin typeface="Century Gothic" panose="020B0502020202020204" pitchFamily="34" charset="0"/>
              </a:rPr>
              <a:t>Une copie du règlement intérieur</a:t>
            </a:r>
          </a:p>
          <a:p>
            <a:pPr marL="285750" indent="-285750">
              <a:buFontTx/>
              <a:buChar char="-"/>
            </a:pPr>
            <a:r>
              <a:rPr lang="fr-FR" altLang="fr-FR" sz="1600" dirty="0">
                <a:latin typeface="Century Gothic" panose="020B0502020202020204" pitchFamily="34" charset="0"/>
              </a:rPr>
              <a:t>Le bilan annuel de nos résultats &amp; taux de réussite par formation </a:t>
            </a:r>
          </a:p>
          <a:p>
            <a:pPr marL="285750" indent="-285750">
              <a:buFontTx/>
              <a:buChar char="-"/>
            </a:pPr>
            <a:r>
              <a:rPr lang="fr-FR" altLang="fr-FR" sz="1600" dirty="0">
                <a:latin typeface="Century Gothic" panose="020B0502020202020204" pitchFamily="34" charset="0"/>
              </a:rPr>
              <a:t>Le nombre moyen d'heures de formation correspondant aux taux de réussite en première et en deuxième présentation.</a:t>
            </a:r>
          </a:p>
          <a:p>
            <a:pPr marL="285750" indent="-285750">
              <a:buFontTx/>
              <a:buChar char="-"/>
            </a:pPr>
            <a:r>
              <a:rPr lang="fr-FR" altLang="fr-FR" sz="1600" dirty="0">
                <a:latin typeface="Century Gothic" panose="020B0502020202020204" pitchFamily="34" charset="0"/>
              </a:rPr>
              <a:t>Une synthèse des résultats des questionnaires de satisfaction</a:t>
            </a:r>
          </a:p>
          <a:p>
            <a:pPr marL="285750" indent="-285750">
              <a:buFontTx/>
              <a:buChar char="-"/>
            </a:pPr>
            <a:r>
              <a:rPr lang="fr-FR" altLang="fr-FR" sz="1600" dirty="0">
                <a:latin typeface="Century Gothic" panose="020B0502020202020204" pitchFamily="34" charset="0"/>
              </a:rPr>
              <a:t>Toute réclamation, fera l’objet d’une notification écrite à CER envoyée avec accusé de réception.</a:t>
            </a:r>
          </a:p>
        </p:txBody>
      </p:sp>
      <p:pic>
        <p:nvPicPr>
          <p:cNvPr id="1026" name="Picture 2">
            <a:extLst>
              <a:ext uri="{FF2B5EF4-FFF2-40B4-BE49-F238E27FC236}">
                <a16:creationId xmlns:a16="http://schemas.microsoft.com/office/drawing/2014/main" id="{D643F29C-DF8A-4E30-A057-43E01C9B0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530" y="5506657"/>
            <a:ext cx="1585467" cy="81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0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139321"/>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CER MAHE</a:t>
            </a:r>
          </a:p>
          <a:p>
            <a:pPr algn="ctr"/>
            <a:r>
              <a:rPr lang="fr-FR" altLang="fr-FR" dirty="0">
                <a:solidFill>
                  <a:schemeClr val="bg1"/>
                </a:solidFill>
                <a:latin typeface="Century Gothic" panose="020B0502020202020204" pitchFamily="34" charset="0"/>
              </a:rPr>
              <a:t>14 Place St Michel 29300</a:t>
            </a:r>
          </a:p>
          <a:p>
            <a:pPr algn="ctr"/>
            <a:r>
              <a:rPr lang="fr-FR" altLang="fr-FR" dirty="0">
                <a:solidFill>
                  <a:schemeClr val="bg1"/>
                </a:solidFill>
                <a:latin typeface="Century Gothic" panose="020B0502020202020204" pitchFamily="34" charset="0"/>
              </a:rPr>
              <a:t>QUIMPERLE</a:t>
            </a:r>
          </a:p>
          <a:p>
            <a:pPr algn="ctr"/>
            <a:r>
              <a:rPr lang="fr-FR" altLang="fr-FR" dirty="0">
                <a:solidFill>
                  <a:schemeClr val="bg1"/>
                </a:solidFill>
                <a:latin typeface="Century Gothic" panose="020B0502020202020204" pitchFamily="34" charset="0"/>
              </a:rPr>
              <a:t>autoecole.mahe.lu@gmail.com</a:t>
            </a:r>
          </a:p>
          <a:p>
            <a:pPr algn="ctr"/>
            <a:r>
              <a:rPr lang="fr-FR" altLang="fr-FR" dirty="0">
                <a:solidFill>
                  <a:schemeClr val="bg1"/>
                </a:solidFill>
                <a:latin typeface="Century Gothic" panose="020B0502020202020204" pitchFamily="34" charset="0"/>
              </a:rPr>
              <a:t>02.98.96.02.79</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D’AGRÉMENT : E2302900010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229694" y="4872239"/>
            <a:ext cx="6358566" cy="830997"/>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 </a:t>
            </a:r>
          </a:p>
          <a:p>
            <a:r>
              <a:rPr lang="fr-FR" altLang="fr-FR" sz="1600" dirty="0">
                <a:solidFill>
                  <a:schemeClr val="bg1"/>
                </a:solidFill>
                <a:latin typeface="Century Gothic" panose="020B0502020202020204" pitchFamily="34" charset="0"/>
              </a:rPr>
              <a:t>Les mardi, mercredi et vendredi de 14h à 19h</a:t>
            </a:r>
          </a:p>
          <a:p>
            <a:r>
              <a:rPr lang="fr-FR" altLang="fr-FR" sz="1600" dirty="0">
                <a:solidFill>
                  <a:schemeClr val="bg1"/>
                </a:solidFill>
                <a:latin typeface="Century Gothic" panose="020B0502020202020204" pitchFamily="34" charset="0"/>
              </a:rPr>
              <a:t>Les samedi de 11h à 13h et de 14h à 19h</a:t>
            </a:r>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a:t>
            </a:r>
            <a:r>
              <a:rPr lang="fr-FR" altLang="fr-FR" sz="3600" u="sng" dirty="0">
                <a:latin typeface="Century Gothic" panose="020B0502020202020204" pitchFamily="34" charset="0"/>
              </a:rPr>
              <a:t>MAHE</a:t>
            </a:r>
            <a:endPar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endParaRP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676260" cy="307777"/>
          </a:xfrm>
          <a:prstGeom prst="rect">
            <a:avLst/>
          </a:prstGeom>
          <a:noFill/>
        </p:spPr>
        <p:txBody>
          <a:bodyPr wrap="square" numCol="1" rtlCol="0">
            <a:spAutoFit/>
          </a:bodyPr>
          <a:lstStyle/>
          <a:p>
            <a:pPr marL="0" marR="0" lvl="0" indent="0"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 AVEC LES ÉLÈVES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5018802" y="2065478"/>
            <a:ext cx="1667730" cy="86001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rPr>
              <a:t>Loïc MAHE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AAC, B, BE, B96, AM, A1, A2, A</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-Autorisation N°:</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 02 029 0220 0</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t>
            </a: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4515" y="1947985"/>
            <a:ext cx="2720574"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Christelle GILARD</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Lucas MAHE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id="{69B04605-F50B-440B-AFDE-760586AFD37E}"/>
              </a:ext>
            </a:extLst>
          </p:cNvPr>
          <p:cNvSpPr/>
          <p:nvPr/>
        </p:nvSpPr>
        <p:spPr>
          <a:xfrm>
            <a:off x="3052461" y="2076855"/>
            <a:ext cx="942490"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991590" y="2081309"/>
            <a:ext cx="646998" cy="695541"/>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7234256" y="1441256"/>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7293659" y="2142524"/>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7613271" y="1511194"/>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7353866" y="1480422"/>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595620" y="6512024"/>
            <a:ext cx="3416748"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4.2; 4.3; 4.4 4.5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82352" y="2664736"/>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59154" y="3008443"/>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Christelle GILLARD (Auto)</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Lucas MAHE (2 roues)</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id="{290FD4EA-63DA-4C4B-94B8-D9DD6BBDA268}"/>
              </a:ext>
            </a:extLst>
          </p:cNvPr>
          <p:cNvSpPr/>
          <p:nvPr/>
        </p:nvSpPr>
        <p:spPr>
          <a:xfrm>
            <a:off x="4759563" y="2686624"/>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4477408" y="1572774"/>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50989" y="2702847"/>
            <a:ext cx="1667730" cy="994360"/>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rPr>
              <a:t>Lucas MAHE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AAC, B, BE, B96, AM, A1, A2, A, permis bateau (côtier)</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 21 029 0012 0</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t>
            </a: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4995116" y="357007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rPr>
              <a:t>Christelle GILARD</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AAC, B, BA, passerelle B78</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 07 029 0020 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6810667" y="4419179"/>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rPr>
              <a:t>Mélodie GOBIN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AAC, B, BA, passerelle B78</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 17 056 0006 0</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t>
            </a: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5022075" y="5091896"/>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rPr>
              <a:t>Dorothée ALCANTARA</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AAC, B, BA, passerelle B78</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 18 022 0006 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Rectangle 42">
            <a:extLst>
              <a:ext uri="{FF2B5EF4-FFF2-40B4-BE49-F238E27FC236}">
                <a16:creationId xmlns:a16="http://schemas.microsoft.com/office/drawing/2014/main" id="{DA9047DC-A495-4B25-8D74-6A8A71A11361}"/>
              </a:ext>
            </a:extLst>
          </p:cNvPr>
          <p:cNvSpPr/>
          <p:nvPr/>
        </p:nvSpPr>
        <p:spPr>
          <a:xfrm>
            <a:off x="8319152" y="322363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id="{9A2D0A92-7516-4C9C-AD09-E81A4FEC0D39}"/>
              </a:ext>
            </a:extLst>
          </p:cNvPr>
          <p:cNvSpPr/>
          <p:nvPr/>
        </p:nvSpPr>
        <p:spPr>
          <a:xfrm>
            <a:off x="4774306" y="4071204"/>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5" name="Image 44">
            <a:extLst>
              <a:ext uri="{FF2B5EF4-FFF2-40B4-BE49-F238E27FC236}">
                <a16:creationId xmlns:a16="http://schemas.microsoft.com/office/drawing/2014/main" id="{458FDB2B-9CA3-42E4-870C-40AE8D7595D3}"/>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239649" y="3233859"/>
            <a:ext cx="701271" cy="763656"/>
          </a:xfrm>
          <a:prstGeom prst="rect">
            <a:avLst/>
          </a:prstGeom>
        </p:spPr>
      </p:pic>
      <p:sp>
        <p:nvSpPr>
          <p:cNvPr id="47" name="Rectangle 46">
            <a:extLst>
              <a:ext uri="{FF2B5EF4-FFF2-40B4-BE49-F238E27FC236}">
                <a16:creationId xmlns:a16="http://schemas.microsoft.com/office/drawing/2014/main" id="{56A80585-C5A0-429C-BECD-DF8FABA9BB00}"/>
              </a:ext>
            </a:extLst>
          </p:cNvPr>
          <p:cNvSpPr/>
          <p:nvPr/>
        </p:nvSpPr>
        <p:spPr>
          <a:xfrm>
            <a:off x="4832640" y="5515966"/>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6" name="Image 45">
            <a:extLst>
              <a:ext uri="{FF2B5EF4-FFF2-40B4-BE49-F238E27FC236}">
                <a16:creationId xmlns:a16="http://schemas.microsoft.com/office/drawing/2014/main" id="{CBDFE947-C243-44CE-ACFD-B1CF71034F2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759563" y="5491852"/>
            <a:ext cx="701271" cy="753886"/>
          </a:xfrm>
          <a:prstGeom prst="rect">
            <a:avLst/>
          </a:prstGeom>
        </p:spPr>
      </p:pic>
      <p:sp>
        <p:nvSpPr>
          <p:cNvPr id="52" name="Rectangle 51">
            <a:extLst>
              <a:ext uri="{FF2B5EF4-FFF2-40B4-BE49-F238E27FC236}">
                <a16:creationId xmlns:a16="http://schemas.microsoft.com/office/drawing/2014/main" id="{25977EBD-EB84-48F2-8A5C-B8B3BE36A912}"/>
              </a:ext>
            </a:extLst>
          </p:cNvPr>
          <p:cNvSpPr/>
          <p:nvPr/>
        </p:nvSpPr>
        <p:spPr>
          <a:xfrm>
            <a:off x="8264185" y="4922680"/>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0" name="Image 49">
            <a:extLst>
              <a:ext uri="{FF2B5EF4-FFF2-40B4-BE49-F238E27FC236}">
                <a16:creationId xmlns:a16="http://schemas.microsoft.com/office/drawing/2014/main" id="{1CEE32A3-6E38-407D-B3BF-9E8C4AA9262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8218921" y="4977090"/>
            <a:ext cx="701271" cy="75388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3078820" y="3152971"/>
            <a:ext cx="916131"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3001872" y="3143201"/>
            <a:ext cx="701271" cy="763656"/>
          </a:xfrm>
          <a:prstGeom prst="rect">
            <a:avLst/>
          </a:prstGeom>
        </p:spPr>
      </p:pic>
      <p:sp>
        <p:nvSpPr>
          <p:cNvPr id="55" name="Rectangle : coins arrondis 54">
            <a:extLst>
              <a:ext uri="{FF2B5EF4-FFF2-40B4-BE49-F238E27FC236}">
                <a16:creationId xmlns:a16="http://schemas.microsoft.com/office/drawing/2014/main" id="{4B9AC95B-1059-45BB-8595-F24FE0850C58}"/>
              </a:ext>
            </a:extLst>
          </p:cNvPr>
          <p:cNvSpPr/>
          <p:nvPr/>
        </p:nvSpPr>
        <p:spPr>
          <a:xfrm>
            <a:off x="571857" y="412851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Lucas MAHE</a:t>
            </a:r>
          </a:p>
        </p:txBody>
      </p:sp>
      <p:sp>
        <p:nvSpPr>
          <p:cNvPr id="56" name="Rectangle 55">
            <a:extLst>
              <a:ext uri="{FF2B5EF4-FFF2-40B4-BE49-F238E27FC236}">
                <a16:creationId xmlns:a16="http://schemas.microsoft.com/office/drawing/2014/main" id="{17347C4B-11CD-4BB6-90AA-129263A4C750}"/>
              </a:ext>
            </a:extLst>
          </p:cNvPr>
          <p:cNvSpPr/>
          <p:nvPr/>
        </p:nvSpPr>
        <p:spPr>
          <a:xfrm>
            <a:off x="2991523" y="427303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7" name="Image 56">
            <a:extLst>
              <a:ext uri="{FF2B5EF4-FFF2-40B4-BE49-F238E27FC236}">
                <a16:creationId xmlns:a16="http://schemas.microsoft.com/office/drawing/2014/main" id="{BBF0F904-7A6B-4D33-AF78-1FDEA277FF7D}"/>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14746" y="4182812"/>
            <a:ext cx="701271" cy="763656"/>
          </a:xfrm>
          <a:prstGeom prst="rect">
            <a:avLst/>
          </a:prstGeom>
        </p:spPr>
      </p:pic>
      <p:sp>
        <p:nvSpPr>
          <p:cNvPr id="58" name="ZoneTexte 57">
            <a:extLst>
              <a:ext uri="{FF2B5EF4-FFF2-40B4-BE49-F238E27FC236}">
                <a16:creationId xmlns:a16="http://schemas.microsoft.com/office/drawing/2014/main" id="{C719E3D0-51D0-4F06-B0C1-75E3F8376353}"/>
              </a:ext>
            </a:extLst>
          </p:cNvPr>
          <p:cNvSpPr txBox="1"/>
          <p:nvPr/>
        </p:nvSpPr>
        <p:spPr>
          <a:xfrm>
            <a:off x="467146" y="3774116"/>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HANDICAP</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59" name="Rectangle : coins arrondis 58">
            <a:extLst>
              <a:ext uri="{FF2B5EF4-FFF2-40B4-BE49-F238E27FC236}">
                <a16:creationId xmlns:a16="http://schemas.microsoft.com/office/drawing/2014/main" id="{230062D7-061E-4170-9FBB-B1E8933FFC89}"/>
              </a:ext>
            </a:extLst>
          </p:cNvPr>
          <p:cNvSpPr/>
          <p:nvPr/>
        </p:nvSpPr>
        <p:spPr>
          <a:xfrm>
            <a:off x="563463" y="542068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Lucas MAHE</a:t>
            </a:r>
          </a:p>
        </p:txBody>
      </p:sp>
      <p:sp>
        <p:nvSpPr>
          <p:cNvPr id="60" name="Rectangle 59">
            <a:extLst>
              <a:ext uri="{FF2B5EF4-FFF2-40B4-BE49-F238E27FC236}">
                <a16:creationId xmlns:a16="http://schemas.microsoft.com/office/drawing/2014/main" id="{EAD9F19F-27D5-4C10-B753-0A855CE58058}"/>
              </a:ext>
            </a:extLst>
          </p:cNvPr>
          <p:cNvSpPr/>
          <p:nvPr/>
        </p:nvSpPr>
        <p:spPr>
          <a:xfrm>
            <a:off x="2983129" y="556520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61" name="Image 60">
            <a:extLst>
              <a:ext uri="{FF2B5EF4-FFF2-40B4-BE49-F238E27FC236}">
                <a16:creationId xmlns:a16="http://schemas.microsoft.com/office/drawing/2014/main" id="{9224B96D-4FDC-4E88-93A0-6F9C8D05144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06352" y="5474982"/>
            <a:ext cx="701271" cy="763656"/>
          </a:xfrm>
          <a:prstGeom prst="rect">
            <a:avLst/>
          </a:prstGeom>
        </p:spPr>
      </p:pic>
      <p:sp>
        <p:nvSpPr>
          <p:cNvPr id="62" name="ZoneTexte 61">
            <a:extLst>
              <a:ext uri="{FF2B5EF4-FFF2-40B4-BE49-F238E27FC236}">
                <a16:creationId xmlns:a16="http://schemas.microsoft.com/office/drawing/2014/main" id="{161823BB-6AF0-4F3F-ABB3-B32BAD3BA59B}"/>
              </a:ext>
            </a:extLst>
          </p:cNvPr>
          <p:cNvSpPr txBox="1"/>
          <p:nvPr/>
        </p:nvSpPr>
        <p:spPr>
          <a:xfrm>
            <a:off x="490369" y="5000770"/>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ENTREPRISE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pic>
        <p:nvPicPr>
          <p:cNvPr id="2" name="Image 1">
            <a:extLst>
              <a:ext uri="{FF2B5EF4-FFF2-40B4-BE49-F238E27FC236}">
                <a16:creationId xmlns:a16="http://schemas.microsoft.com/office/drawing/2014/main" id="{B860502E-2E99-00B4-9EC4-361C860244AB}"/>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73637" y="2702847"/>
            <a:ext cx="701271" cy="763656"/>
          </a:xfrm>
          <a:prstGeom prst="rect">
            <a:avLst/>
          </a:prstGeom>
        </p:spPr>
      </p:pic>
      <p:pic>
        <p:nvPicPr>
          <p:cNvPr id="3" name="Image 2">
            <a:extLst>
              <a:ext uri="{FF2B5EF4-FFF2-40B4-BE49-F238E27FC236}">
                <a16:creationId xmlns:a16="http://schemas.microsoft.com/office/drawing/2014/main" id="{C55EEDAB-CA16-5498-9E77-F5CC363F7393}"/>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727821" y="4128921"/>
            <a:ext cx="701271" cy="753886"/>
          </a:xfrm>
          <a:prstGeom prst="rect">
            <a:avLst/>
          </a:prstGeom>
        </p:spPr>
      </p:pic>
      <p:pic>
        <p:nvPicPr>
          <p:cNvPr id="5" name="Image 4">
            <a:extLst>
              <a:ext uri="{FF2B5EF4-FFF2-40B4-BE49-F238E27FC236}">
                <a16:creationId xmlns:a16="http://schemas.microsoft.com/office/drawing/2014/main" id="{8242A185-2C0E-8E40-A871-9B24FD8E2643}"/>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472773" y="3152971"/>
            <a:ext cx="701271" cy="753886"/>
          </a:xfrm>
          <a:prstGeom prst="rect">
            <a:avLst/>
          </a:prstGeom>
        </p:spPr>
      </p:pic>
      <p:pic>
        <p:nvPicPr>
          <p:cNvPr id="8" name="Image 7">
            <a:extLst>
              <a:ext uri="{FF2B5EF4-FFF2-40B4-BE49-F238E27FC236}">
                <a16:creationId xmlns:a16="http://schemas.microsoft.com/office/drawing/2014/main" id="{D097308D-ED13-9BC3-995D-757DE84B06E3}"/>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3457683" y="2047674"/>
            <a:ext cx="701271" cy="763656"/>
          </a:xfrm>
          <a:prstGeom prst="rect">
            <a:avLst/>
          </a:prstGeom>
        </p:spPr>
      </p:pic>
    </p:spTree>
    <p:extLst>
      <p:ext uri="{BB962C8B-B14F-4D97-AF65-F5344CB8AC3E}">
        <p14:creationId xmlns:p14="http://schemas.microsoft.com/office/powerpoint/2010/main" val="418046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rtlCol="0">
            <a:spAutoFit/>
          </a:bodyPr>
          <a:lstStyle/>
          <a:p>
            <a:r>
              <a:rPr lang="fr-FR" sz="900">
                <a:latin typeface="Century Gothic" panose="020B0502020202020204" pitchFamily="34" charset="0"/>
              </a:rPr>
              <a:t>CRITÈRE 1,4 </a:t>
            </a:r>
            <a:r>
              <a:rPr lang="fr-FR" sz="900" dirty="0">
                <a:latin typeface="Century Gothic" panose="020B0502020202020204" pitchFamily="34" charset="0"/>
              </a:rPr>
              <a:t>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3200" b="1" u="sng" dirty="0">
                <a:solidFill>
                  <a:srgbClr val="D0363B"/>
                </a:solidFill>
                <a:latin typeface="Century Gothic" panose="020B0502020202020204" pitchFamily="34" charset="0"/>
              </a:rPr>
              <a:t>INFOS PRATIQUES</a:t>
            </a:r>
            <a:br>
              <a:rPr kumimoji="0" 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rtlCol="0">
            <a:spAutoFit/>
          </a:bodyPr>
          <a:lstStyle/>
          <a:p>
            <a:r>
              <a:rPr 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433" y="2241235"/>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4529" y="2205211"/>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8536" y="2194417"/>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4752881" y="2215656"/>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rtlCol="0">
              <a:spAutoFit/>
            </a:bodyPr>
            <a:lstStyle/>
            <a:p>
              <a:pPr algn="ctr"/>
              <a:r>
                <a:rPr lang="fr-FR" sz="700" dirty="0"/>
                <a:t>PERMIS</a:t>
              </a:r>
            </a:p>
            <a:p>
              <a:pPr algn="ctr"/>
              <a:r>
                <a:rPr 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307777"/>
          </a:xfrm>
          <a:prstGeom prst="rect">
            <a:avLst/>
          </a:prstGeom>
          <a:noFill/>
        </p:spPr>
        <p:txBody>
          <a:bodyPr wrap="square" rtlCol="0">
            <a:spAutoFit/>
          </a:bodyPr>
          <a:lstStyle/>
          <a:p>
            <a:r>
              <a:rPr lang="fr-FR" sz="1400" dirty="0">
                <a:latin typeface="Century Gothic" panose="020B0502020202020204" pitchFamily="34" charset="0"/>
              </a:rPr>
              <a:t>Notre école de conduite dispose d’une </a:t>
            </a:r>
            <a:r>
              <a:rPr lang="fr-FR" sz="1400" b="1" dirty="0">
                <a:latin typeface="Century Gothic" panose="020B0502020202020204" pitchFamily="34" charset="0"/>
              </a:rPr>
              <a:t>piste</a:t>
            </a:r>
            <a:r>
              <a:rPr lang="fr-FR" sz="1400" dirty="0">
                <a:latin typeface="Century Gothic" panose="020B0502020202020204" pitchFamily="34" charset="0"/>
              </a:rPr>
              <a:t> située à </a:t>
            </a:r>
            <a:r>
              <a:rPr lang="fr-FR" sz="1400" dirty="0" err="1">
                <a:latin typeface="Century Gothic" panose="020B0502020202020204" pitchFamily="34" charset="0"/>
              </a:rPr>
              <a:t>Kerfleury</a:t>
            </a:r>
            <a:r>
              <a:rPr lang="fr-FR" sz="1400" dirty="0">
                <a:latin typeface="Century Gothic" panose="020B0502020202020204" pitchFamily="34" charset="0"/>
              </a:rPr>
              <a:t> 29300 </a:t>
            </a:r>
            <a:r>
              <a:rPr lang="fr-FR" sz="1400" dirty="0" err="1">
                <a:latin typeface="Century Gothic" panose="020B0502020202020204" pitchFamily="34" charset="0"/>
              </a:rPr>
              <a:t>Rédéné</a:t>
            </a:r>
            <a:endParaRPr lang="fr-FR" sz="1400" dirty="0">
              <a:solidFill>
                <a:srgbClr val="D0363B"/>
              </a:solidFill>
              <a:latin typeface="Century Gothic" panose="020B0502020202020204" pitchFamily="34" charset="0"/>
            </a:endParaRP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rtlCol="0">
            <a:spAutoFit/>
          </a:bodyPr>
          <a:lstStyle/>
          <a:p>
            <a:r>
              <a:rPr lang="fr-FR" sz="1400" dirty="0">
                <a:latin typeface="Century Gothic" panose="020B0502020202020204" pitchFamily="34" charset="0"/>
              </a:rPr>
              <a:t>Elle se situe à</a:t>
            </a:r>
            <a:r>
              <a:rPr lang="fr-FR" sz="1400" dirty="0">
                <a:solidFill>
                  <a:srgbClr val="D0363B"/>
                </a:solidFill>
                <a:latin typeface="Century Gothic" panose="020B0502020202020204" pitchFamily="34" charset="0"/>
              </a:rPr>
              <a:t> 4,6 </a:t>
            </a:r>
            <a:r>
              <a:rPr lang="fr-FR" sz="1400" dirty="0">
                <a:solidFill>
                  <a:srgbClr val="3D3E44"/>
                </a:solidFill>
                <a:latin typeface="Century Gothic" panose="020B0502020202020204" pitchFamily="34" charset="0"/>
              </a:rPr>
              <a:t>k</a:t>
            </a:r>
            <a:r>
              <a:rPr lang="fr-FR" sz="1400" dirty="0">
                <a:latin typeface="Century Gothic" panose="020B0502020202020204" pitchFamily="34" charset="0"/>
              </a:rPr>
              <a:t>m (soit </a:t>
            </a:r>
            <a:r>
              <a:rPr lang="fr-FR" sz="1400" dirty="0">
                <a:solidFill>
                  <a:srgbClr val="D0363B"/>
                </a:solidFill>
                <a:latin typeface="Century Gothic" panose="020B0502020202020204" pitchFamily="34" charset="0"/>
              </a:rPr>
              <a:t>7/8</a:t>
            </a:r>
            <a:r>
              <a:rPr 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523220"/>
          </a:xfrm>
          <a:prstGeom prst="rect">
            <a:avLst/>
          </a:prstGeom>
          <a:noFill/>
        </p:spPr>
        <p:txBody>
          <a:bodyPr wrap="square" rtlCol="0">
            <a:spAutoFit/>
          </a:bodyPr>
          <a:lstStyle/>
          <a:p>
            <a:r>
              <a:rPr lang="fr-FR" sz="1400" dirty="0">
                <a:latin typeface="Century Gothic" panose="020B0502020202020204" pitchFamily="34" charset="0"/>
              </a:rPr>
              <a:t>Le point de RDV se fait toujours à l’école de conduite</a:t>
            </a:r>
            <a:br>
              <a:rPr lang="fr-FR" sz="1400" dirty="0">
                <a:latin typeface="Century Gothic" panose="020B0502020202020204" pitchFamily="34" charset="0"/>
              </a:rPr>
            </a:br>
            <a:endParaRPr 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rtlCol="0">
            <a:spAutoFit/>
          </a:bodyPr>
          <a:lstStyle/>
          <a:p>
            <a:pPr algn="just"/>
            <a:r>
              <a:rPr lang="fr-FR" sz="1400" b="1" dirty="0">
                <a:latin typeface="Century Gothic" panose="020B0502020202020204" pitchFamily="34" charset="0"/>
              </a:rPr>
              <a:t>Engagé dans une démarche qualité</a:t>
            </a:r>
            <a:r>
              <a:rPr lang="fr-FR" sz="1400" dirty="0">
                <a:latin typeface="Century Gothic" panose="020B0502020202020204" pitchFamily="34" charset="0"/>
              </a:rPr>
              <a:t>, le </a:t>
            </a:r>
            <a:r>
              <a:rPr lang="fr-FR" sz="1400" b="1">
                <a:latin typeface="Century Gothic" panose="020B0502020202020204" pitchFamily="34" charset="0"/>
              </a:rPr>
              <a:t>CER </a:t>
            </a:r>
            <a:r>
              <a:rPr lang="fr-FR" sz="1400" b="1">
                <a:solidFill>
                  <a:srgbClr val="D0363B"/>
                </a:solidFill>
                <a:latin typeface="Century Gothic" panose="020B0502020202020204" pitchFamily="34" charset="0"/>
              </a:rPr>
              <a:t>MAHE</a:t>
            </a:r>
            <a:r>
              <a:rPr lang="fr-FR" sz="1400" b="1">
                <a:latin typeface="Century Gothic" panose="020B0502020202020204" pitchFamily="34" charset="0"/>
              </a:rPr>
              <a:t> </a:t>
            </a:r>
            <a:r>
              <a:rPr lang="fr-FR" sz="1400" dirty="0">
                <a:latin typeface="Century Gothic" panose="020B0502020202020204" pitchFamily="34" charset="0"/>
              </a:rPr>
              <a:t>met à votre disposition un enseignant expert pour un groupe </a:t>
            </a:r>
            <a:r>
              <a:rPr lang="fr-FR" sz="1400">
                <a:latin typeface="Century Gothic" panose="020B0502020202020204" pitchFamily="34" charset="0"/>
              </a:rPr>
              <a:t>de </a:t>
            </a:r>
            <a:r>
              <a:rPr lang="fr-FR" sz="1400">
                <a:solidFill>
                  <a:srgbClr val="D0363B"/>
                </a:solidFill>
                <a:latin typeface="Century Gothic" panose="020B0502020202020204" pitchFamily="34" charset="0"/>
              </a:rPr>
              <a:t>3</a:t>
            </a:r>
            <a:r>
              <a:rPr lang="fr-FR" sz="1400">
                <a:latin typeface="Century Gothic" panose="020B0502020202020204" pitchFamily="34" charset="0"/>
              </a:rPr>
              <a:t> </a:t>
            </a:r>
            <a:r>
              <a:rPr lang="fr-FR" sz="1400" dirty="0">
                <a:latin typeface="Century Gothic" panose="020B0502020202020204" pitchFamily="34" charset="0"/>
              </a:rPr>
              <a:t>élèves maximum lors des </a:t>
            </a:r>
            <a:r>
              <a:rPr lang="fr-FR" sz="1400" b="1" dirty="0">
                <a:latin typeface="Century Gothic" panose="020B0502020202020204" pitchFamily="34" charset="0"/>
              </a:rPr>
              <a:t>cours de maniabilité sur plateau</a:t>
            </a:r>
            <a:r>
              <a:rPr lang="fr-FR" sz="1400" dirty="0">
                <a:latin typeface="Century Gothic" panose="020B0502020202020204" pitchFamily="34" charset="0"/>
              </a:rPr>
              <a:t>, et un </a:t>
            </a:r>
            <a:r>
              <a:rPr lang="fr-FR" sz="1400">
                <a:latin typeface="Century Gothic" panose="020B0502020202020204" pitchFamily="34" charset="0"/>
              </a:rPr>
              <a:t>groupe </a:t>
            </a:r>
            <a:r>
              <a:rPr lang="fr-FR" sz="1400">
                <a:solidFill>
                  <a:srgbClr val="D0363B"/>
                </a:solidFill>
                <a:latin typeface="Century Gothic" panose="020B0502020202020204" pitchFamily="34" charset="0"/>
              </a:rPr>
              <a:t>3</a:t>
            </a:r>
            <a:r>
              <a:rPr lang="fr-FR" sz="1400">
                <a:latin typeface="Century Gothic" panose="020B0502020202020204" pitchFamily="34" charset="0"/>
              </a:rPr>
              <a:t> </a:t>
            </a:r>
            <a:r>
              <a:rPr lang="fr-FR" sz="1400" dirty="0">
                <a:latin typeface="Century Gothic" panose="020B0502020202020204" pitchFamily="34" charset="0"/>
              </a:rPr>
              <a:t>élèves maximum lors des</a:t>
            </a:r>
            <a:r>
              <a:rPr lang="fr-FR" sz="1400" b="1" dirty="0">
                <a:latin typeface="Century Gothic" panose="020B0502020202020204" pitchFamily="34" charset="0"/>
              </a:rPr>
              <a:t> cours de circulation</a:t>
            </a:r>
            <a:r>
              <a:rPr lang="fr-FR" sz="1400" dirty="0">
                <a:latin typeface="Century Gothic" panose="020B0502020202020204" pitchFamily="34" charset="0"/>
              </a:rPr>
              <a:t>. </a:t>
            </a:r>
          </a:p>
        </p:txBody>
      </p:sp>
    </p:spTree>
    <p:extLst>
      <p:ext uri="{BB962C8B-B14F-4D97-AF65-F5344CB8AC3E}">
        <p14:creationId xmlns:p14="http://schemas.microsoft.com/office/powerpoint/2010/main" val="187564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2467363" y="723445"/>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alt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altLang="fr-FR" sz="1200" u="sng" dirty="0">
                <a:latin typeface="Century Gothic" panose="020B0502020202020204" pitchFamily="34" charset="0"/>
              </a:rPr>
              <a:t>4</a:t>
            </a:r>
            <a:r>
              <a:rPr lang="fr-FR" altLang="fr-FR" sz="1200" dirty="0">
                <a:latin typeface="Century Gothic" panose="020B0502020202020204" pitchFamily="34" charset="0"/>
              </a:rPr>
              <a:t> mois, en attendant la délivrance du permis de conduire définitif.</a:t>
            </a:r>
          </a:p>
          <a:p>
            <a:pPr fontAlgn="base"/>
            <a:endParaRPr lang="fr-FR" altLang="fr-FR" sz="1200" dirty="0">
              <a:latin typeface="Century Gothic" panose="020B0502020202020204" pitchFamily="34" charset="0"/>
            </a:endParaRPr>
          </a:p>
          <a:p>
            <a:pPr fontAlgn="base"/>
            <a:r>
              <a:rPr lang="fr-FR" altLang="fr-FR" sz="1200" dirty="0">
                <a:latin typeface="Century Gothic" panose="020B0502020202020204" pitchFamily="34" charset="0"/>
              </a:rPr>
              <a:t>Il permet au conducteur de conduire seulement sur le territoire national.</a:t>
            </a: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100" dirty="0">
              <a:latin typeface="Century Gothic" panose="020B0502020202020204" pitchFamily="34" charset="0"/>
            </a:endParaRPr>
          </a:p>
          <a:p>
            <a:pPr fontAlgn="base"/>
            <a:r>
              <a:rPr lang="fr-FR" altLang="fr-FR" sz="1100" dirty="0">
                <a:latin typeface="Century Gothic" panose="020B0502020202020204" pitchFamily="34" charset="0"/>
              </a:rPr>
              <a:t>Source: </a:t>
            </a:r>
          </a:p>
          <a:p>
            <a:pPr fontAlgn="base"/>
            <a:r>
              <a:rPr lang="fr-FR" altLang="fr-FR" sz="1100" dirty="0">
                <a:latin typeface="Century Gothic" panose="020B0502020202020204" pitchFamily="34" charset="0"/>
                <a:hlinkClick r:id="rId3"/>
              </a:rPr>
              <a:t>www.sécurité-routière.gouv.fr</a:t>
            </a:r>
            <a:endParaRPr lang="fr-FR" alt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L'examen pratique comprend deux phases : </a:t>
            </a: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hors circulation de 10 minutes </a:t>
            </a:r>
            <a:r>
              <a:rPr lang="fr-FR" alt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a:t>
            </a:r>
          </a:p>
          <a:p>
            <a:endParaRPr lang="fr-FR" altLang="fr-FR" sz="1200" dirty="0">
              <a:solidFill>
                <a:schemeClr val="bg1"/>
              </a:solidFill>
              <a:latin typeface="Century Gothic" panose="020B0502020202020204" pitchFamily="34" charset="0"/>
            </a:endParaRPr>
          </a:p>
          <a:p>
            <a:endParaRPr lang="fr-FR" altLang="fr-FR" sz="1200" dirty="0">
              <a:solidFill>
                <a:schemeClr val="bg1"/>
              </a:solidFill>
              <a:latin typeface="Century Gothic" panose="020B0502020202020204" pitchFamily="34" charset="0"/>
            </a:endParaRP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en circulation de 40 minutes</a:t>
            </a:r>
            <a:r>
              <a:rPr lang="fr-FR" alt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
        <p:nvSpPr>
          <p:cNvPr id="10" name="object 15">
            <a:extLst>
              <a:ext uri="{FF2B5EF4-FFF2-40B4-BE49-F238E27FC236}">
                <a16:creationId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numCol="1" rtlCol="0"/>
          <a:lstStyle/>
          <a:p>
            <a:endParaRPr dirty="0"/>
          </a:p>
        </p:txBody>
      </p:sp>
      <p:sp>
        <p:nvSpPr>
          <p:cNvPr id="13" name="object 15">
            <a:extLst>
              <a:ext uri="{FF2B5EF4-FFF2-40B4-BE49-F238E27FC236}">
                <a16:creationId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177188302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TotalTime>
  <Words>3505</Words>
  <Application>Microsoft Office PowerPoint</Application>
  <PresentationFormat>Affichage à l'écran (4:3)</PresentationFormat>
  <Paragraphs>345</Paragraphs>
  <Slides>21</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Century Gothic</vt:lpstr>
      <vt:lpstr>Calibri</vt:lpstr>
      <vt:lpstr>Montserrat</vt:lpstr>
      <vt:lpstr>Arial</vt:lpstr>
      <vt:lpstr>Wingdings</vt:lpstr>
      <vt:lpstr>Conception personnalisée</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Alexis LE GALLEU</dc:creator>
  <cp:keywords>label état</cp:keywords>
  <cp:lastModifiedBy>loic mahe</cp:lastModifiedBy>
  <cp:revision>199</cp:revision>
  <cp:lastPrinted>2018-06-11T14:13:36Z</cp:lastPrinted>
  <dcterms:created xsi:type="dcterms:W3CDTF">2016-11-16T10:38:42Z</dcterms:created>
  <dcterms:modified xsi:type="dcterms:W3CDTF">2023-02-09T17:34:17Z</dcterms:modified>
</cp:coreProperties>
</file>